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57" r:id="rId6"/>
    <p:sldId id="258" r:id="rId7"/>
    <p:sldId id="261" r:id="rId8"/>
    <p:sldId id="270" r:id="rId9"/>
    <p:sldId id="269" r:id="rId10"/>
    <p:sldId id="271" r:id="rId11"/>
    <p:sldId id="272" r:id="rId12"/>
    <p:sldId id="274" r:id="rId13"/>
    <p:sldId id="266" r:id="rId14"/>
    <p:sldId id="260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692" autoAdjust="0"/>
  </p:normalViewPr>
  <p:slideViewPr>
    <p:cSldViewPr snapToGrid="0" snapToObjects="1" showGuides="1">
      <p:cViewPr varScale="1">
        <p:scale>
          <a:sx n="77" d="100"/>
          <a:sy n="77" d="100"/>
        </p:scale>
        <p:origin x="-1288" y="-112"/>
      </p:cViewPr>
      <p:guideLst>
        <p:guide orient="horz" pos="1499"/>
        <p:guide pos="29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4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7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5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9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9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2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2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2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CD35-BFCA-7649-9735-32417F452E6A}" type="datetimeFigureOut">
              <a:rPr lang="en-US" smtClean="0"/>
              <a:t>31/5/18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6" Type="http://schemas.openxmlformats.org/officeDocument/2006/relationships/image" Target="../media/image36.emf"/><Relationship Id="rId7" Type="http://schemas.openxmlformats.org/officeDocument/2006/relationships/image" Target="../media/image37.png"/><Relationship Id="rId8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png"/><Relationship Id="rId8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0" Type="http://schemas.openxmlformats.org/officeDocument/2006/relationships/image" Target="../media/image13.emf"/><Relationship Id="rId11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9" Type="http://schemas.openxmlformats.org/officeDocument/2006/relationships/image" Target="../media/image21.emf"/><Relationship Id="rId10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550" y="909786"/>
            <a:ext cx="7772400" cy="2476849"/>
          </a:xfrm>
        </p:spPr>
        <p:txBody>
          <a:bodyPr>
            <a:normAutofit/>
          </a:bodyPr>
          <a:lstStyle/>
          <a:p>
            <a:r>
              <a:rPr lang="de-DE" dirty="0" smtClean="0"/>
              <a:t>Bestimmung der </a:t>
            </a:r>
            <a:br>
              <a:rPr lang="de-DE" dirty="0" smtClean="0"/>
            </a:br>
            <a:r>
              <a:rPr lang="de-DE" dirty="0" smtClean="0"/>
              <a:t>spezifischen Ladung </a:t>
            </a:r>
            <a:r>
              <a:rPr lang="de-DE" i="1" dirty="0" err="1" smtClean="0"/>
              <a:t>e</a:t>
            </a:r>
            <a:r>
              <a:rPr lang="de-DE" i="1" baseline="30000" dirty="0" smtClean="0"/>
              <a:t>-</a:t>
            </a:r>
            <a:r>
              <a:rPr lang="de-DE" dirty="0" smtClean="0"/>
              <a:t>/</a:t>
            </a:r>
            <a:r>
              <a:rPr lang="de-DE" i="1" dirty="0" smtClean="0"/>
              <a:t>m </a:t>
            </a:r>
            <a:br>
              <a:rPr lang="de-DE" i="1" dirty="0" smtClean="0"/>
            </a:br>
            <a:r>
              <a:rPr lang="de-DE" dirty="0" smtClean="0"/>
              <a:t>eines Elektrons</a:t>
            </a:r>
            <a:endParaRPr lang="de-DE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335222" y="3779304"/>
            <a:ext cx="47628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Dr. </a:t>
            </a:r>
            <a:r>
              <a:rPr lang="en-US" sz="3200" dirty="0" err="1" smtClean="0"/>
              <a:t>rer</a:t>
            </a:r>
            <a:r>
              <a:rPr lang="en-US" sz="3200" dirty="0" smtClean="0"/>
              <a:t>. nat. Reiner </a:t>
            </a:r>
            <a:r>
              <a:rPr lang="en-US" sz="3200" dirty="0" err="1" smtClean="0"/>
              <a:t>Haseloff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3017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65629"/>
            <a:ext cx="8229600" cy="1143000"/>
          </a:xfrm>
        </p:spPr>
        <p:txBody>
          <a:bodyPr/>
          <a:lstStyle/>
          <a:p>
            <a:r>
              <a:rPr lang="en-US" dirty="0" err="1" smtClean="0"/>
              <a:t>Milikan’s</a:t>
            </a:r>
            <a:r>
              <a:rPr lang="en-US" dirty="0" smtClean="0"/>
              <a:t> </a:t>
            </a:r>
            <a:r>
              <a:rPr lang="en-US" dirty="0" err="1" smtClean="0"/>
              <a:t>Versuch</a:t>
            </a:r>
            <a:endParaRPr lang="en-US" dirty="0"/>
          </a:p>
        </p:txBody>
      </p:sp>
      <p:pic>
        <p:nvPicPr>
          <p:cNvPr id="5" name="Picture 4" descr="Millikan's_setup_for_the_oil_drop_experi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3" y="977371"/>
            <a:ext cx="7890933" cy="55929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57709" y="6529401"/>
            <a:ext cx="178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Quelle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0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65629"/>
            <a:ext cx="8229600" cy="1143000"/>
          </a:xfrm>
        </p:spPr>
        <p:txBody>
          <a:bodyPr/>
          <a:lstStyle/>
          <a:p>
            <a:r>
              <a:rPr lang="en-US" dirty="0" err="1" smtClean="0"/>
              <a:t>Milikan’s</a:t>
            </a:r>
            <a:r>
              <a:rPr lang="en-US" dirty="0" smtClean="0"/>
              <a:t> </a:t>
            </a:r>
            <a:r>
              <a:rPr lang="en-US" dirty="0" err="1" smtClean="0"/>
              <a:t>Versuch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5" y="1197781"/>
            <a:ext cx="6891867" cy="52722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7709" y="6529401"/>
            <a:ext cx="178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Quelle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5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65629"/>
            <a:ext cx="8229600" cy="1143000"/>
          </a:xfrm>
        </p:spPr>
        <p:txBody>
          <a:bodyPr/>
          <a:lstStyle/>
          <a:p>
            <a:r>
              <a:rPr lang="en-US" dirty="0" err="1" smtClean="0"/>
              <a:t>Milikan’s</a:t>
            </a:r>
            <a:r>
              <a:rPr lang="en-US" dirty="0" smtClean="0"/>
              <a:t> </a:t>
            </a:r>
            <a:r>
              <a:rPr lang="en-US" dirty="0" err="1" smtClean="0"/>
              <a:t>Versuch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977371"/>
            <a:ext cx="7315200" cy="5562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57709" y="6529401"/>
            <a:ext cx="178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Quelle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4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48974"/>
            <a:ext cx="9144000" cy="3916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750" u="sng" dirty="0" smtClean="0"/>
              <a:t>Kräfte im Plattenkondensator, die auf das </a:t>
            </a:r>
            <a:r>
              <a:rPr lang="de-DE" sz="2750" u="sng" dirty="0" err="1" smtClean="0"/>
              <a:t>Öltröpfchen</a:t>
            </a:r>
            <a:r>
              <a:rPr lang="de-DE" sz="2750" u="sng" dirty="0" smtClean="0"/>
              <a:t> wirken:</a:t>
            </a: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	Schwerkraft</a:t>
            </a:r>
            <a:br>
              <a:rPr lang="de-DE" sz="2800" dirty="0" smtClean="0"/>
            </a:br>
            <a:r>
              <a:rPr lang="de-DE" sz="2800" dirty="0" smtClean="0"/>
              <a:t>	Widerstandskraft: </a:t>
            </a:r>
            <a:br>
              <a:rPr lang="de-DE" sz="2800" dirty="0" smtClean="0"/>
            </a:br>
            <a:r>
              <a:rPr lang="de-DE" sz="2800" dirty="0" smtClean="0"/>
              <a:t>	</a:t>
            </a:r>
            <a:r>
              <a:rPr lang="de-DE" sz="2800" dirty="0" err="1" smtClean="0"/>
              <a:t>Coloumbkraft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Von der konstanten Geschwindigkeit kann die Ladungsmenge auf dem </a:t>
            </a:r>
            <a:r>
              <a:rPr lang="de-DE" sz="2800" dirty="0" err="1" smtClean="0"/>
              <a:t>Öltröpfchen</a:t>
            </a:r>
            <a:r>
              <a:rPr lang="de-DE" sz="2800" dirty="0" smtClean="0"/>
              <a:t> bestimmt werden. </a:t>
            </a:r>
          </a:p>
          <a:p>
            <a:pPr marL="0" indent="0">
              <a:buNone/>
            </a:pPr>
            <a:r>
              <a:rPr lang="de-DE" sz="2800" dirty="0" smtClean="0"/>
              <a:t>Diese Ladung ist immer ein Vielfaches von </a:t>
            </a:r>
            <a:r>
              <a:rPr lang="de-DE" sz="2800" i="1" dirty="0" err="1" smtClean="0"/>
              <a:t>e</a:t>
            </a:r>
            <a:r>
              <a:rPr lang="de-DE" sz="2800" i="1" baseline="30000" dirty="0" smtClean="0"/>
              <a:t>-</a:t>
            </a:r>
            <a:r>
              <a:rPr lang="de-DE" sz="2800" i="1" dirty="0" smtClean="0"/>
              <a:t> </a:t>
            </a:r>
            <a:r>
              <a:rPr lang="de-DE" sz="2800" dirty="0" smtClean="0"/>
              <a:t>!</a:t>
            </a:r>
            <a:endParaRPr lang="de-DE" sz="28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2941744"/>
            <a:ext cx="368300" cy="355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3365076"/>
            <a:ext cx="444500" cy="3556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3812770"/>
            <a:ext cx="368300" cy="355600"/>
          </a:xfrm>
          <a:prstGeom prst="rect">
            <a:avLst/>
          </a:prstGeom>
        </p:spPr>
      </p:pic>
      <p:pic>
        <p:nvPicPr>
          <p:cNvPr id="7" name="Picture 6" descr="Milikan Kraef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18" y="-142839"/>
            <a:ext cx="4779264" cy="2474976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35" y="3191943"/>
            <a:ext cx="4673600" cy="86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386" y="5594348"/>
            <a:ext cx="4645152" cy="457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57" y="6146802"/>
            <a:ext cx="4588933" cy="397556"/>
          </a:xfrm>
          <a:prstGeom prst="rect">
            <a:avLst/>
          </a:prstGeom>
        </p:spPr>
      </p:pic>
      <p:sp>
        <p:nvSpPr>
          <p:cNvPr id="15" name="Bent-Up Arrow 14"/>
          <p:cNvSpPr/>
          <p:nvPr/>
        </p:nvSpPr>
        <p:spPr>
          <a:xfrm rot="5400000">
            <a:off x="1473203" y="6018928"/>
            <a:ext cx="491067" cy="492810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7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71637" y="2984215"/>
            <a:ext cx="2008909" cy="10363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99" y="765106"/>
            <a:ext cx="1409700" cy="609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16" y="638106"/>
            <a:ext cx="1485900" cy="736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64" y="1821873"/>
            <a:ext cx="3937000" cy="812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47" y="3168941"/>
            <a:ext cx="1638300" cy="68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9499" y="857470"/>
            <a:ext cx="286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Beide Seiten quadrieren und </a:t>
            </a:r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7632927" y="857470"/>
            <a:ext cx="11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einsetzen.</a:t>
            </a:r>
            <a:endParaRPr lang="de-DE"/>
          </a:p>
        </p:txBody>
      </p:sp>
      <p:sp>
        <p:nvSpPr>
          <p:cNvPr id="11" name="Bent-Up Arrow 10"/>
          <p:cNvSpPr/>
          <p:nvPr/>
        </p:nvSpPr>
        <p:spPr>
          <a:xfrm rot="5400000">
            <a:off x="3097646" y="3046344"/>
            <a:ext cx="674254" cy="549997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323273" y="4849092"/>
            <a:ext cx="1304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Messwerte:</a:t>
            </a:r>
          </a:p>
          <a:p>
            <a:r>
              <a:rPr lang="de-DE" i="1" dirty="0" smtClean="0"/>
              <a:t>U </a:t>
            </a:r>
            <a:r>
              <a:rPr lang="de-DE" dirty="0" smtClean="0"/>
              <a:t>= 230V</a:t>
            </a:r>
          </a:p>
          <a:p>
            <a:r>
              <a:rPr lang="de-DE" i="1" dirty="0" smtClean="0"/>
              <a:t>B </a:t>
            </a:r>
            <a:r>
              <a:rPr lang="de-DE" dirty="0" smtClean="0"/>
              <a:t>= 1mT</a:t>
            </a:r>
          </a:p>
          <a:p>
            <a:r>
              <a:rPr lang="de-DE" i="1" dirty="0" smtClean="0"/>
              <a:t>R </a:t>
            </a:r>
            <a:r>
              <a:rPr lang="de-DE" dirty="0" smtClean="0"/>
              <a:t>= 5cm</a:t>
            </a:r>
            <a:endParaRPr lang="de-DE" dirty="0"/>
          </a:p>
        </p:txBody>
      </p:sp>
      <p:pic>
        <p:nvPicPr>
          <p:cNvPr id="14" name="Picture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67" y="4849092"/>
            <a:ext cx="63754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774" y="6107546"/>
            <a:ext cx="3594100" cy="596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70361" y="6207716"/>
            <a:ext cx="322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Literaturwert (Quelle Wikipedia)</a:t>
            </a:r>
            <a:endParaRPr lang="de-D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4629727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MP-Haseloff_Studiu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67" y="0"/>
            <a:ext cx="9224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P-Haseloff_Studiu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17" y="1"/>
            <a:ext cx="9786654" cy="68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48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de/e/e4/Leuchturm_2015_7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7" r="-1" b="9397"/>
          <a:stretch/>
        </p:blipFill>
        <p:spPr bwMode="auto">
          <a:xfrm>
            <a:off x="0" y="825623"/>
            <a:ext cx="5775385" cy="511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2"/>
          <p:cNvSpPr txBox="1"/>
          <p:nvPr/>
        </p:nvSpPr>
        <p:spPr>
          <a:xfrm>
            <a:off x="5785509" y="2025161"/>
            <a:ext cx="34551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Als die Menschen früher Polarlichter beobachteten, hatten sie keine Vorstellung von deren Bedeutung oder Ursachen.</a:t>
            </a:r>
            <a:endParaRPr lang="de-DE" sz="2800" dirty="0"/>
          </a:p>
        </p:txBody>
      </p:sp>
      <p:sp>
        <p:nvSpPr>
          <p:cNvPr id="12" name="Textfeld 9"/>
          <p:cNvSpPr txBox="1"/>
          <p:nvPr/>
        </p:nvSpPr>
        <p:spPr>
          <a:xfrm>
            <a:off x="7686526" y="644250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</a:rPr>
              <a:t>Quellen Wikipedia</a:t>
            </a:r>
            <a:endParaRPr lang="de-DE" sz="1400" dirty="0">
              <a:solidFill>
                <a:srgbClr val="000000"/>
              </a:solidFill>
            </a:endParaRPr>
          </a:p>
        </p:txBody>
      </p:sp>
      <p:sp>
        <p:nvSpPr>
          <p:cNvPr id="13" name="Textfeld 10"/>
          <p:cNvSpPr txBox="1"/>
          <p:nvPr/>
        </p:nvSpPr>
        <p:spPr>
          <a:xfrm>
            <a:off x="2766638" y="34108"/>
            <a:ext cx="4130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0070C0"/>
                </a:solidFill>
              </a:rPr>
              <a:t>Polarlichter</a:t>
            </a:r>
            <a:endParaRPr lang="de-DE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94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6"/>
          <p:cNvGrpSpPr/>
          <p:nvPr/>
        </p:nvGrpSpPr>
        <p:grpSpPr>
          <a:xfrm>
            <a:off x="484561" y="245422"/>
            <a:ext cx="7451679" cy="6352324"/>
            <a:chOff x="4836373" y="836712"/>
            <a:chExt cx="4320480" cy="4456717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208" y="2197086"/>
              <a:ext cx="4260645" cy="3096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feld 8"/>
            <p:cNvSpPr txBox="1"/>
            <p:nvPr/>
          </p:nvSpPr>
          <p:spPr>
            <a:xfrm>
              <a:off x="4836373" y="836712"/>
              <a:ext cx="4320480" cy="1360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dirty="0"/>
                <a:t>1</a:t>
              </a:r>
              <a:r>
                <a:rPr lang="de-DE" sz="2400" dirty="0" smtClean="0"/>
                <a:t>890 stellte der norwegische Physiker </a:t>
              </a:r>
              <a:r>
                <a:rPr lang="de-DE" sz="2400" dirty="0" err="1" smtClean="0"/>
                <a:t>Birkeland</a:t>
              </a:r>
              <a:r>
                <a:rPr lang="de-DE" sz="2400" dirty="0" smtClean="0"/>
                <a:t> nach einem Experiment die Behauptung auf, dass ein Elektronenstrom von der Sonne das Gas in der oberen Erdatmosphäre zum Leuchten bringt. Aber man glaubte ihm nicht. </a:t>
              </a:r>
              <a:endParaRPr lang="de-DE" sz="2400" dirty="0"/>
            </a:p>
          </p:txBody>
        </p:sp>
      </p:grpSp>
      <p:sp>
        <p:nvSpPr>
          <p:cNvPr id="7" name="Textfeld 9"/>
          <p:cNvSpPr txBox="1"/>
          <p:nvPr/>
        </p:nvSpPr>
        <p:spPr>
          <a:xfrm>
            <a:off x="7343800" y="658100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</a:rPr>
              <a:t>Quellen Wikipedia</a:t>
            </a:r>
            <a:endParaRPr lang="de-DE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862524" y="465400"/>
            <a:ext cx="7733528" cy="5787713"/>
            <a:chOff x="1598541" y="2299811"/>
            <a:chExt cx="5742206" cy="4297423"/>
          </a:xfrm>
        </p:grpSpPr>
        <p:pic>
          <p:nvPicPr>
            <p:cNvPr id="5" name="Picture 4" descr="https://upload.wikimedia.org/wikipedia/commons/f/f3/Magnetosphere_renditio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541" y="3458161"/>
              <a:ext cx="5742206" cy="3139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/>
            <p:cNvSpPr txBox="1"/>
            <p:nvPr/>
          </p:nvSpPr>
          <p:spPr>
            <a:xfrm>
              <a:off x="1598541" y="2299811"/>
              <a:ext cx="5742206" cy="102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dirty="0" smtClean="0"/>
                <a:t>Erst als russischen Raumsonden 1959 die Elektronen und andere Teilchen nachweisen konnten, wurde seine Theorie bestätigt.</a:t>
              </a:r>
              <a:endParaRPr lang="de-DE" sz="2800" dirty="0"/>
            </a:p>
          </p:txBody>
        </p:sp>
      </p:grpSp>
      <p:sp>
        <p:nvSpPr>
          <p:cNvPr id="7" name="Textfeld 9"/>
          <p:cNvSpPr txBox="1"/>
          <p:nvPr/>
        </p:nvSpPr>
        <p:spPr>
          <a:xfrm>
            <a:off x="7343800" y="658100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</a:rPr>
              <a:t>Quellen Wikipedia</a:t>
            </a:r>
            <a:endParaRPr lang="de-DE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0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5138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0680" y="1611732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smtClean="0"/>
              <a:t>Beschleunigungsspannung</a:t>
            </a:r>
            <a:endParaRPr lang="de-DE" sz="2800"/>
          </a:p>
        </p:txBody>
      </p:sp>
      <p:sp>
        <p:nvSpPr>
          <p:cNvPr id="6" name="TextBox 5"/>
          <p:cNvSpPr txBox="1"/>
          <p:nvPr/>
        </p:nvSpPr>
        <p:spPr>
          <a:xfrm>
            <a:off x="179095" y="4345483"/>
            <a:ext cx="20567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smtClean="0"/>
              <a:t>Teslameter</a:t>
            </a:r>
            <a:endParaRPr lang="de-DE" sz="3200"/>
          </a:p>
        </p:txBody>
      </p:sp>
      <p:sp>
        <p:nvSpPr>
          <p:cNvPr id="7" name="TextBox 6"/>
          <p:cNvSpPr txBox="1"/>
          <p:nvPr/>
        </p:nvSpPr>
        <p:spPr>
          <a:xfrm>
            <a:off x="5273429" y="2409458"/>
            <a:ext cx="38705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smtClean="0"/>
              <a:t>Helmholtz Spulenpaar</a:t>
            </a:r>
            <a:endParaRPr lang="de-DE" sz="320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07809" y="2994234"/>
            <a:ext cx="1237381" cy="766473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4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638149" y="4927167"/>
            <a:ext cx="1643396" cy="1464718"/>
            <a:chOff x="5509066" y="2771949"/>
            <a:chExt cx="1222507" cy="1125045"/>
          </a:xfrm>
        </p:grpSpPr>
        <p:grpSp>
          <p:nvGrpSpPr>
            <p:cNvPr id="41" name="Group 40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56" y="1553564"/>
            <a:ext cx="1422400" cy="266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316" y="2163221"/>
            <a:ext cx="1765300" cy="635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63" y="2112421"/>
            <a:ext cx="1485900" cy="73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704" y="831553"/>
            <a:ext cx="6036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/>
              <a:t>Bestimmung der Elektronengeschwindigkeit </a:t>
            </a:r>
            <a:r>
              <a:rPr lang="de-DE" sz="2400" i="1" smtClean="0"/>
              <a:t>v:</a:t>
            </a:r>
            <a:endParaRPr lang="de-DE" sz="2400" i="1"/>
          </a:p>
        </p:txBody>
      </p:sp>
      <p:sp>
        <p:nvSpPr>
          <p:cNvPr id="8" name="Right Arrow 7"/>
          <p:cNvSpPr/>
          <p:nvPr/>
        </p:nvSpPr>
        <p:spPr>
          <a:xfrm>
            <a:off x="5323994" y="2279217"/>
            <a:ext cx="651253" cy="4538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13" y="3767138"/>
            <a:ext cx="7366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13" y="3633788"/>
            <a:ext cx="1587500" cy="571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55" y="3640138"/>
            <a:ext cx="2209800" cy="55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6704" y="2999362"/>
            <a:ext cx="415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Lorenzkraft (rechte Hand Regel)</a:t>
            </a:r>
            <a:endParaRPr lang="de-DE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9856" y="3734872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da</a:t>
            </a:r>
            <a:endParaRPr lang="de-DE"/>
          </a:p>
        </p:txBody>
      </p:sp>
      <p:sp>
        <p:nvSpPr>
          <p:cNvPr id="15" name="TextBox 14"/>
          <p:cNvSpPr txBox="1"/>
          <p:nvPr/>
        </p:nvSpPr>
        <p:spPr>
          <a:xfrm>
            <a:off x="5129440" y="3734872"/>
            <a:ext cx="16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vereinfacht sich</a:t>
            </a:r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897855" y="5108597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 wirkt in radialer Richtung</a:t>
            </a:r>
          </a:p>
          <a:p>
            <a:endParaRPr lang="de-DE" dirty="0" smtClean="0"/>
          </a:p>
          <a:p>
            <a:r>
              <a:rPr lang="de-DE" dirty="0" smtClean="0"/>
              <a:t>aus der Zeichenebene heraus </a:t>
            </a:r>
            <a:endParaRPr lang="de-DE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" y="5108597"/>
            <a:ext cx="355600" cy="3556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4437290" y="4692960"/>
            <a:ext cx="2006373" cy="200637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611091" y="4991721"/>
            <a:ext cx="538746" cy="5516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454800" y="4389582"/>
            <a:ext cx="691146" cy="58366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216728" y="3617048"/>
            <a:ext cx="254000" cy="56515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97" y="4410984"/>
            <a:ext cx="190500" cy="2413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988201" y="4831505"/>
            <a:ext cx="323272" cy="323272"/>
            <a:chOff x="7435273" y="4930797"/>
            <a:chExt cx="323272" cy="323272"/>
          </a:xfrm>
        </p:grpSpPr>
        <p:sp>
          <p:nvSpPr>
            <p:cNvPr id="32" name="Oval 31"/>
            <p:cNvSpPr/>
            <p:nvPr/>
          </p:nvSpPr>
          <p:spPr>
            <a:xfrm>
              <a:off x="7435273" y="4930797"/>
              <a:ext cx="323272" cy="3232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225" y="5014811"/>
              <a:ext cx="218697" cy="139966"/>
            </a:xfrm>
            <a:prstGeom prst="rect">
              <a:avLst/>
            </a:prstGeom>
          </p:spPr>
        </p:pic>
      </p:grp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78" y="4724253"/>
            <a:ext cx="239624" cy="304976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443663" y="5071764"/>
            <a:ext cx="26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Beachte</a:t>
            </a:r>
            <a:r>
              <a:rPr lang="en-US" dirty="0" smtClean="0"/>
              <a:t> negative </a:t>
            </a:r>
            <a:r>
              <a:rPr lang="en-US" dirty="0" err="1" smtClean="0"/>
              <a:t>Ladung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1" y="5679429"/>
            <a:ext cx="239624" cy="304976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2770909" y="3617048"/>
            <a:ext cx="256407" cy="5651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5323994" y="4781561"/>
            <a:ext cx="415636" cy="525937"/>
            <a:chOff x="6927273" y="4389582"/>
            <a:chExt cx="415636" cy="525937"/>
          </a:xfrm>
        </p:grpSpPr>
        <p:sp>
          <p:nvSpPr>
            <p:cNvPr id="80" name="Rectangle 79"/>
            <p:cNvSpPr/>
            <p:nvPr/>
          </p:nvSpPr>
          <p:spPr>
            <a:xfrm>
              <a:off x="6927273" y="4389582"/>
              <a:ext cx="415636" cy="52593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73" y="4468444"/>
              <a:ext cx="355600" cy="35560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475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482600"/>
            <a:ext cx="6350000" cy="588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4877" y="6523427"/>
            <a:ext cx="4959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https://</a:t>
            </a:r>
            <a:r>
              <a:rPr lang="en-US" sz="1400" dirty="0" err="1" smtClean="0"/>
              <a:t>commons.wikimedia.org</a:t>
            </a:r>
            <a:r>
              <a:rPr lang="en-US" sz="1400" dirty="0" smtClean="0"/>
              <a:t>/wiki/</a:t>
            </a:r>
            <a:r>
              <a:rPr lang="en-US" sz="1400" dirty="0" err="1" smtClean="0"/>
              <a:t>File:Rechte-Hand-Regel.svg</a:t>
            </a:r>
            <a:endParaRPr lang="en-US" sz="1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788555"/>
            <a:ext cx="1041400" cy="43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092" y="467591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2483" y="862630"/>
            <a:ext cx="1953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Rechte Hand Regel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3663" y="1504218"/>
            <a:ext cx="26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Beachte</a:t>
            </a:r>
            <a:r>
              <a:rPr lang="en-US" dirty="0" smtClean="0"/>
              <a:t> negative </a:t>
            </a:r>
            <a:r>
              <a:rPr lang="en-US" dirty="0" err="1" smtClean="0"/>
              <a:t>Ladung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96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 flipV="1">
            <a:off x="2507997" y="4363118"/>
            <a:ext cx="480327" cy="4918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393303"/>
            <a:ext cx="851341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Elektronen bewegen sich auf Kreisbahn mit </a:t>
            </a:r>
          </a:p>
          <a:p>
            <a:r>
              <a:rPr lang="de-DE" sz="2400" dirty="0" smtClean="0"/>
              <a:t>konstantem Geschwindigkeitsbetrag aber sich ändernder Richtung.</a:t>
            </a:r>
          </a:p>
          <a:p>
            <a:r>
              <a:rPr lang="de-DE" sz="2400" dirty="0" smtClean="0"/>
              <a:t>Daher eine </a:t>
            </a:r>
            <a:r>
              <a:rPr lang="de-DE" sz="2400" u="sng" dirty="0" smtClean="0"/>
              <a:t>beschleunigte</a:t>
            </a:r>
            <a:r>
              <a:rPr lang="de-DE" sz="2400" dirty="0" smtClean="0"/>
              <a:t> Bewegung </a:t>
            </a:r>
            <a:endParaRPr lang="de-DE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08" y="2359839"/>
            <a:ext cx="1689100" cy="6858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30071" y="4636121"/>
            <a:ext cx="2006373" cy="20063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03872" y="4934882"/>
            <a:ext cx="538746" cy="5516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90" y="4873958"/>
            <a:ext cx="355600" cy="355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1747581" y="4332743"/>
            <a:ext cx="691146" cy="58366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78" y="4354145"/>
            <a:ext cx="190500" cy="241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0982" y="4774666"/>
            <a:ext cx="323272" cy="323272"/>
            <a:chOff x="7435273" y="4930797"/>
            <a:chExt cx="323272" cy="323272"/>
          </a:xfrm>
        </p:grpSpPr>
        <p:sp>
          <p:nvSpPr>
            <p:cNvPr id="15" name="Oval 14"/>
            <p:cNvSpPr/>
            <p:nvPr/>
          </p:nvSpPr>
          <p:spPr>
            <a:xfrm>
              <a:off x="7435273" y="4930797"/>
              <a:ext cx="323272" cy="3232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225" y="5014811"/>
              <a:ext cx="218697" cy="139966"/>
            </a:xfrm>
            <a:prstGeom prst="rect">
              <a:avLst/>
            </a:prstGeom>
          </p:spPr>
        </p:pic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44" y="4579282"/>
            <a:ext cx="3683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49" y="2581031"/>
            <a:ext cx="368300" cy="35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576484" y="2567299"/>
            <a:ext cx="20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in radialer Richtung</a:t>
            </a:r>
            <a:endParaRPr lang="de-DE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28" y="2567299"/>
            <a:ext cx="2705100" cy="673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4410" y="1990507"/>
            <a:ext cx="248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2. Newton’sches Gesetz: </a:t>
            </a:r>
            <a:endParaRPr lang="de-DE"/>
          </a:p>
        </p:txBody>
      </p:sp>
      <p:sp>
        <p:nvSpPr>
          <p:cNvPr id="25" name="Rectangle 24"/>
          <p:cNvSpPr/>
          <p:nvPr/>
        </p:nvSpPr>
        <p:spPr>
          <a:xfrm>
            <a:off x="457200" y="1990507"/>
            <a:ext cx="3433618" cy="1434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023898" y="5634182"/>
            <a:ext cx="723683" cy="71448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26" y="6040403"/>
            <a:ext cx="228600" cy="2286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47581" y="5406736"/>
            <a:ext cx="0" cy="454892"/>
          </a:xfrm>
          <a:prstGeom prst="line">
            <a:avLst/>
          </a:prstGeom>
          <a:ln w="952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516671" y="5630716"/>
            <a:ext cx="450272" cy="0"/>
          </a:xfrm>
          <a:prstGeom prst="line">
            <a:avLst/>
          </a:prstGeom>
          <a:ln w="952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3" y="4727286"/>
            <a:ext cx="1155700" cy="2667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08" y="4465875"/>
            <a:ext cx="1778000" cy="685800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5391727" y="4727286"/>
            <a:ext cx="496455" cy="27136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Box 38"/>
          <p:cNvSpPr txBox="1"/>
          <p:nvPr/>
        </p:nvSpPr>
        <p:spPr>
          <a:xfrm>
            <a:off x="4201949" y="5861628"/>
            <a:ext cx="1174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Und damit </a:t>
            </a:r>
            <a:endParaRPr lang="de-DE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23" y="5810470"/>
            <a:ext cx="1409700" cy="6096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691909" y="5486538"/>
            <a:ext cx="1720273" cy="1155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9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71637" y="2984215"/>
            <a:ext cx="2008909" cy="10363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99" y="765106"/>
            <a:ext cx="1409700" cy="609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16" y="638106"/>
            <a:ext cx="1485900" cy="736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64" y="1821873"/>
            <a:ext cx="3937000" cy="812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47" y="3168941"/>
            <a:ext cx="1638300" cy="68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9499" y="857470"/>
            <a:ext cx="286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Beide Seiten quadrieren und </a:t>
            </a:r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7632927" y="857470"/>
            <a:ext cx="11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einsetzen.</a:t>
            </a:r>
            <a:endParaRPr lang="de-DE"/>
          </a:p>
        </p:txBody>
      </p:sp>
      <p:sp>
        <p:nvSpPr>
          <p:cNvPr id="11" name="Bent-Up Arrow 10"/>
          <p:cNvSpPr/>
          <p:nvPr/>
        </p:nvSpPr>
        <p:spPr>
          <a:xfrm rot="5400000">
            <a:off x="3097646" y="3046344"/>
            <a:ext cx="674254" cy="549997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323273" y="4849092"/>
            <a:ext cx="1304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Messwerte:</a:t>
            </a:r>
          </a:p>
          <a:p>
            <a:r>
              <a:rPr lang="de-DE" i="1" dirty="0" smtClean="0"/>
              <a:t>U </a:t>
            </a:r>
            <a:r>
              <a:rPr lang="de-DE" dirty="0" smtClean="0"/>
              <a:t>= 230V</a:t>
            </a:r>
          </a:p>
          <a:p>
            <a:r>
              <a:rPr lang="de-DE" i="1" dirty="0" smtClean="0"/>
              <a:t>B </a:t>
            </a:r>
            <a:r>
              <a:rPr lang="de-DE" dirty="0" smtClean="0"/>
              <a:t>= 1mT</a:t>
            </a:r>
          </a:p>
          <a:p>
            <a:r>
              <a:rPr lang="de-DE" i="1" dirty="0" smtClean="0"/>
              <a:t>R </a:t>
            </a:r>
            <a:r>
              <a:rPr lang="de-DE" dirty="0" smtClean="0"/>
              <a:t>= 5cm</a:t>
            </a:r>
            <a:endParaRPr lang="de-DE" dirty="0"/>
          </a:p>
        </p:txBody>
      </p:sp>
      <p:pic>
        <p:nvPicPr>
          <p:cNvPr id="14" name="Picture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67" y="4849092"/>
            <a:ext cx="63754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774" y="6107546"/>
            <a:ext cx="3594100" cy="596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70361" y="6207716"/>
            <a:ext cx="322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Literaturwert (Quelle Wikipedia)</a:t>
            </a:r>
            <a:endParaRPr lang="de-D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4629727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21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232</Words>
  <Application>Microsoft Macintosh PowerPoint</Application>
  <PresentationFormat>On-screen Show (4:3)</PresentationFormat>
  <Paragraphs>53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Bestimmung der  spezifischen Ladung e-/m  eines Elektrons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Milikan’s Versuch</vt:lpstr>
      <vt:lpstr>Milikan’s Versuch</vt:lpstr>
      <vt:lpstr>Milikan’s Versuch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Bestimmung der  spezifischen Ladung e-/m  eines Elektrons</dc:title>
  <dc:creator>cdohl</dc:creator>
  <cp:lastModifiedBy>cdohl</cp:lastModifiedBy>
  <cp:revision>16</cp:revision>
  <dcterms:created xsi:type="dcterms:W3CDTF">2018-05-28T21:16:09Z</dcterms:created>
  <dcterms:modified xsi:type="dcterms:W3CDTF">2018-05-31T19:02:43Z</dcterms:modified>
</cp:coreProperties>
</file>